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8" r:id="rId2"/>
    <p:sldId id="259" r:id="rId3"/>
    <p:sldId id="257" r:id="rId4"/>
    <p:sldId id="260" r:id="rId5"/>
    <p:sldId id="262" r:id="rId6"/>
    <p:sldId id="263" r:id="rId7"/>
    <p:sldId id="264"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8A312-85E1-4F40-9A89-1DC5D5A618EC}" type="datetimeFigureOut">
              <a:rPr lang="zh-CN" altLang="en-US" smtClean="0"/>
              <a:t>2023/5/19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7312D-376E-46AB-8D00-54134CEE9FB7}" type="slidenum">
              <a:rPr lang="zh-CN" altLang="en-US" smtClean="0"/>
              <a:t>‹#›</a:t>
            </a:fld>
            <a:endParaRPr lang="zh-CN" altLang="en-US"/>
          </a:p>
        </p:txBody>
      </p:sp>
    </p:spTree>
    <p:extLst>
      <p:ext uri="{BB962C8B-B14F-4D97-AF65-F5344CB8AC3E}">
        <p14:creationId xmlns:p14="http://schemas.microsoft.com/office/powerpoint/2010/main" val="2341868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7312D-376E-46AB-8D00-54134CEE9FB7}" type="slidenum">
              <a:rPr lang="zh-CN" altLang="en-US" smtClean="0"/>
              <a:t>2</a:t>
            </a:fld>
            <a:endParaRPr lang="zh-CN" altLang="en-US"/>
          </a:p>
        </p:txBody>
      </p:sp>
    </p:spTree>
    <p:extLst>
      <p:ext uri="{BB962C8B-B14F-4D97-AF65-F5344CB8AC3E}">
        <p14:creationId xmlns:p14="http://schemas.microsoft.com/office/powerpoint/2010/main" val="3902209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7312D-376E-46AB-8D00-54134CEE9FB7}" type="slidenum">
              <a:rPr lang="zh-CN" altLang="en-US" smtClean="0"/>
              <a:t>4</a:t>
            </a:fld>
            <a:endParaRPr lang="zh-CN" altLang="en-US"/>
          </a:p>
        </p:txBody>
      </p:sp>
    </p:spTree>
    <p:extLst>
      <p:ext uri="{BB962C8B-B14F-4D97-AF65-F5344CB8AC3E}">
        <p14:creationId xmlns:p14="http://schemas.microsoft.com/office/powerpoint/2010/main" val="172701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7312D-376E-46AB-8D00-54134CEE9FB7}" type="slidenum">
              <a:rPr lang="zh-CN" altLang="en-US" smtClean="0"/>
              <a:t>5</a:t>
            </a:fld>
            <a:endParaRPr lang="zh-CN" altLang="en-US"/>
          </a:p>
        </p:txBody>
      </p:sp>
    </p:spTree>
    <p:extLst>
      <p:ext uri="{BB962C8B-B14F-4D97-AF65-F5344CB8AC3E}">
        <p14:creationId xmlns:p14="http://schemas.microsoft.com/office/powerpoint/2010/main" val="1333522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7312D-376E-46AB-8D00-54134CEE9FB7}" type="slidenum">
              <a:rPr lang="zh-CN" altLang="en-US" smtClean="0"/>
              <a:t>6</a:t>
            </a:fld>
            <a:endParaRPr lang="zh-CN" altLang="en-US"/>
          </a:p>
        </p:txBody>
      </p:sp>
    </p:spTree>
    <p:extLst>
      <p:ext uri="{BB962C8B-B14F-4D97-AF65-F5344CB8AC3E}">
        <p14:creationId xmlns:p14="http://schemas.microsoft.com/office/powerpoint/2010/main" val="550526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77312D-376E-46AB-8D00-54134CEE9FB7}" type="slidenum">
              <a:rPr lang="zh-CN" altLang="en-US" smtClean="0"/>
              <a:t>7</a:t>
            </a:fld>
            <a:endParaRPr lang="zh-CN" altLang="en-US"/>
          </a:p>
        </p:txBody>
      </p:sp>
    </p:spTree>
    <p:extLst>
      <p:ext uri="{BB962C8B-B14F-4D97-AF65-F5344CB8AC3E}">
        <p14:creationId xmlns:p14="http://schemas.microsoft.com/office/powerpoint/2010/main" val="3493353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3459393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1041399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3456295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213162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379029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278616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135214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399019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3537768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1087859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858F7A0-60CA-4342-A3F7-D40943896EA5}" type="datetimeFigureOut">
              <a:rPr lang="zh-CN" altLang="en-US" smtClean="0"/>
              <a:t>2023/5/19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178161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58F7A0-60CA-4342-A3F7-D40943896EA5}" type="datetimeFigureOut">
              <a:rPr lang="zh-CN" altLang="en-US" smtClean="0"/>
              <a:t>2023/5/19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DAFC7-7B9B-4B1D-991E-8CE965FF0284}" type="slidenum">
              <a:rPr lang="zh-CN" altLang="en-US" smtClean="0"/>
              <a:t>‹#›</a:t>
            </a:fld>
            <a:endParaRPr lang="zh-CN" altLang="en-US"/>
          </a:p>
        </p:txBody>
      </p:sp>
    </p:spTree>
    <p:extLst>
      <p:ext uri="{BB962C8B-B14F-4D97-AF65-F5344CB8AC3E}">
        <p14:creationId xmlns:p14="http://schemas.microsoft.com/office/powerpoint/2010/main" val="2229203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测试设置</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使用此</a:t>
            </a:r>
            <a:r>
              <a:rPr lang="en-US" altLang="zh-CN" sz="2000" dirty="0" smtClean="0"/>
              <a:t>TPC</a:t>
            </a:r>
            <a:r>
              <a:rPr lang="zh-CN" altLang="en-US" sz="2000" dirty="0" smtClean="0"/>
              <a:t>探测器和</a:t>
            </a:r>
            <a:r>
              <a:rPr lang="en-US" altLang="zh-CN" sz="2000" dirty="0" smtClean="0"/>
              <a:t>AGET</a:t>
            </a:r>
            <a:r>
              <a:rPr lang="zh-CN" altLang="en-US" sz="2000" dirty="0" smtClean="0"/>
              <a:t>电子学系统进行测试，测试时探测器工作气体为</a:t>
            </a:r>
            <a:r>
              <a:rPr lang="en-US" altLang="zh-CN" sz="2000" dirty="0" smtClean="0"/>
              <a:t>96.5%Ar+3.5%iC4H10</a:t>
            </a:r>
            <a:r>
              <a:rPr lang="zh-CN" altLang="en-US" sz="2000" dirty="0" smtClean="0"/>
              <a:t>，探测器可分别工作在</a:t>
            </a:r>
            <a:r>
              <a:rPr lang="en-US" altLang="zh-CN" sz="2000" dirty="0" smtClean="0"/>
              <a:t>alpha</a:t>
            </a:r>
            <a:r>
              <a:rPr lang="zh-CN" altLang="en-US" sz="2000" dirty="0" smtClean="0"/>
              <a:t>和</a:t>
            </a:r>
            <a:r>
              <a:rPr lang="en-US" altLang="zh-CN" sz="2000" dirty="0" smtClean="0"/>
              <a:t>beta</a:t>
            </a:r>
            <a:r>
              <a:rPr lang="zh-CN" altLang="en-US" sz="2000" dirty="0" smtClean="0"/>
              <a:t>探测模式</a:t>
            </a:r>
            <a:endParaRPr lang="en-US" altLang="zh-CN" sz="2000" dirty="0" smtClean="0"/>
          </a:p>
          <a:p>
            <a:r>
              <a:rPr lang="zh-CN" altLang="en-US" sz="2000" dirty="0" smtClean="0"/>
              <a:t>进行</a:t>
            </a:r>
            <a:r>
              <a:rPr lang="en-US" altLang="zh-CN" sz="2000" dirty="0" smtClean="0"/>
              <a:t>alpha</a:t>
            </a:r>
            <a:r>
              <a:rPr lang="zh-CN" altLang="en-US" sz="2000" dirty="0" smtClean="0"/>
              <a:t>探测时，</a:t>
            </a:r>
            <a:r>
              <a:rPr lang="en-US" altLang="zh-CN" sz="2000" dirty="0" smtClean="0"/>
              <a:t>TPC</a:t>
            </a:r>
            <a:r>
              <a:rPr lang="zh-CN" altLang="en-US" sz="2000" dirty="0" smtClean="0"/>
              <a:t>丝网电压为</a:t>
            </a:r>
            <a:r>
              <a:rPr lang="en-US" altLang="zh-CN" sz="2000" dirty="0" smtClean="0"/>
              <a:t>-260V</a:t>
            </a:r>
            <a:r>
              <a:rPr lang="zh-CN" altLang="en-US" sz="2000" dirty="0" smtClean="0"/>
              <a:t>，漂移极电压为</a:t>
            </a:r>
            <a:r>
              <a:rPr lang="en-US" altLang="zh-CN" sz="2000" dirty="0" smtClean="0"/>
              <a:t>-964V</a:t>
            </a:r>
          </a:p>
          <a:p>
            <a:r>
              <a:rPr lang="zh-CN" altLang="en-US" sz="2000" dirty="0" smtClean="0"/>
              <a:t>进行</a:t>
            </a:r>
            <a:r>
              <a:rPr lang="en-US" altLang="zh-CN" sz="2000" dirty="0" smtClean="0"/>
              <a:t>beta</a:t>
            </a:r>
            <a:r>
              <a:rPr lang="zh-CN" altLang="en-US" sz="2000" dirty="0" smtClean="0"/>
              <a:t>探测时，为了抑制本底，需要使用额外的探测器进行反符合，</a:t>
            </a:r>
            <a:r>
              <a:rPr lang="en-US" altLang="zh-CN" sz="2000" dirty="0" smtClean="0"/>
              <a:t>TPC</a:t>
            </a:r>
            <a:r>
              <a:rPr lang="zh-CN" altLang="en-US" sz="2000" dirty="0" smtClean="0"/>
              <a:t>丝网电压为</a:t>
            </a:r>
            <a:r>
              <a:rPr lang="en-US" altLang="zh-CN" sz="2000" dirty="0" smtClean="0"/>
              <a:t>-370V</a:t>
            </a:r>
            <a:r>
              <a:rPr lang="zh-CN" altLang="en-US" sz="2000" dirty="0" smtClean="0"/>
              <a:t>，漂移极电压为</a:t>
            </a:r>
            <a:r>
              <a:rPr lang="en-US" altLang="zh-CN" sz="2000" dirty="0" smtClean="0"/>
              <a:t>-1372V</a:t>
            </a:r>
            <a:r>
              <a:rPr lang="zh-CN" altLang="en-US" sz="2000" dirty="0" smtClean="0"/>
              <a:t>，反符合探测器丝网电压</a:t>
            </a:r>
            <a:r>
              <a:rPr lang="en-US" altLang="zh-CN" sz="2000" dirty="0" smtClean="0"/>
              <a:t>-400V</a:t>
            </a:r>
            <a:r>
              <a:rPr lang="zh-CN" altLang="en-US" sz="2000" dirty="0" smtClean="0"/>
              <a:t>，漂移极电压</a:t>
            </a:r>
            <a:r>
              <a:rPr lang="en-US" altLang="zh-CN" sz="2000" dirty="0" smtClean="0"/>
              <a:t>-600V</a:t>
            </a:r>
            <a:endParaRPr lang="zh-CN" altLang="en-US" sz="2000" dirty="0"/>
          </a:p>
        </p:txBody>
      </p:sp>
      <p:pic>
        <p:nvPicPr>
          <p:cNvPr id="8" name="图片 7"/>
          <p:cNvPicPr>
            <a:picLocks noChangeAspect="1"/>
          </p:cNvPicPr>
          <p:nvPr/>
        </p:nvPicPr>
        <p:blipFill>
          <a:blip r:embed="rId2"/>
          <a:stretch>
            <a:fillRect/>
          </a:stretch>
        </p:blipFill>
        <p:spPr>
          <a:xfrm>
            <a:off x="3526970" y="3507739"/>
            <a:ext cx="4040778" cy="3030584"/>
          </a:xfrm>
          <a:prstGeom prst="rect">
            <a:avLst/>
          </a:prstGeom>
        </p:spPr>
      </p:pic>
      <p:cxnSp>
        <p:nvCxnSpPr>
          <p:cNvPr id="10" name="直接箭头连接符 9"/>
          <p:cNvCxnSpPr/>
          <p:nvPr/>
        </p:nvCxnSpPr>
        <p:spPr>
          <a:xfrm flipH="1">
            <a:off x="7019109" y="4127863"/>
            <a:ext cx="1950720" cy="5399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969829" y="3804697"/>
            <a:ext cx="879566" cy="646331"/>
          </a:xfrm>
          <a:prstGeom prst="rect">
            <a:avLst/>
          </a:prstGeom>
          <a:noFill/>
        </p:spPr>
        <p:txBody>
          <a:bodyPr wrap="square" rtlCol="0">
            <a:spAutoFit/>
          </a:bodyPr>
          <a:lstStyle/>
          <a:p>
            <a:r>
              <a:rPr lang="zh-CN" altLang="en-US" dirty="0" smtClean="0"/>
              <a:t>反符合探测器</a:t>
            </a:r>
            <a:endParaRPr lang="zh-CN" altLang="en-US" dirty="0"/>
          </a:p>
        </p:txBody>
      </p:sp>
      <p:cxnSp>
        <p:nvCxnSpPr>
          <p:cNvPr id="14" name="直接箭头连接符 13"/>
          <p:cNvCxnSpPr/>
          <p:nvPr/>
        </p:nvCxnSpPr>
        <p:spPr>
          <a:xfrm flipH="1" flipV="1">
            <a:off x="6879772" y="5106935"/>
            <a:ext cx="1872342" cy="2836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969829" y="5067440"/>
            <a:ext cx="879566" cy="369332"/>
          </a:xfrm>
          <a:prstGeom prst="rect">
            <a:avLst/>
          </a:prstGeom>
          <a:noFill/>
        </p:spPr>
        <p:txBody>
          <a:bodyPr wrap="square" rtlCol="0">
            <a:spAutoFit/>
          </a:bodyPr>
          <a:lstStyle/>
          <a:p>
            <a:r>
              <a:rPr lang="en-US" altLang="zh-CN" dirty="0" smtClean="0"/>
              <a:t>TPC</a:t>
            </a:r>
            <a:endParaRPr lang="zh-CN" altLang="en-US" dirty="0"/>
          </a:p>
        </p:txBody>
      </p:sp>
      <p:cxnSp>
        <p:nvCxnSpPr>
          <p:cNvPr id="17" name="直接箭头连接符 16"/>
          <p:cNvCxnSpPr/>
          <p:nvPr/>
        </p:nvCxnSpPr>
        <p:spPr>
          <a:xfrm flipV="1">
            <a:off x="2843346" y="5023033"/>
            <a:ext cx="2024747" cy="10817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448341" y="6005986"/>
            <a:ext cx="1353096" cy="369332"/>
          </a:xfrm>
          <a:prstGeom prst="rect">
            <a:avLst/>
          </a:prstGeom>
          <a:noFill/>
        </p:spPr>
        <p:txBody>
          <a:bodyPr wrap="square" rtlCol="0">
            <a:spAutoFit/>
          </a:bodyPr>
          <a:lstStyle/>
          <a:p>
            <a:r>
              <a:rPr lang="zh-CN" altLang="en-US" dirty="0" smtClean="0"/>
              <a:t>前端采集卡</a:t>
            </a:r>
            <a:endParaRPr lang="zh-CN" altLang="en-US" dirty="0"/>
          </a:p>
        </p:txBody>
      </p:sp>
      <p:cxnSp>
        <p:nvCxnSpPr>
          <p:cNvPr id="21" name="直接箭头连接符 20"/>
          <p:cNvCxnSpPr>
            <a:stCxn id="23" idx="3"/>
          </p:cNvCxnSpPr>
          <p:nvPr/>
        </p:nvCxnSpPr>
        <p:spPr>
          <a:xfrm flipV="1">
            <a:off x="2534193" y="4617579"/>
            <a:ext cx="1963783" cy="765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532709" y="5059679"/>
            <a:ext cx="1001484" cy="646331"/>
          </a:xfrm>
          <a:prstGeom prst="rect">
            <a:avLst/>
          </a:prstGeom>
          <a:noFill/>
        </p:spPr>
        <p:txBody>
          <a:bodyPr wrap="square" rtlCol="0">
            <a:spAutoFit/>
          </a:bodyPr>
          <a:lstStyle/>
          <a:p>
            <a:r>
              <a:rPr lang="zh-CN" altLang="en-US" dirty="0" smtClean="0"/>
              <a:t>数据获取模块</a:t>
            </a:r>
            <a:endParaRPr lang="zh-CN" altLang="en-US" dirty="0"/>
          </a:p>
        </p:txBody>
      </p:sp>
      <p:cxnSp>
        <p:nvCxnSpPr>
          <p:cNvPr id="26" name="直接箭头连接符 25"/>
          <p:cNvCxnSpPr/>
          <p:nvPr/>
        </p:nvCxnSpPr>
        <p:spPr>
          <a:xfrm flipV="1">
            <a:off x="2342604" y="4395135"/>
            <a:ext cx="1484812" cy="131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532709" y="4355693"/>
            <a:ext cx="1236617" cy="369332"/>
          </a:xfrm>
          <a:prstGeom prst="rect">
            <a:avLst/>
          </a:prstGeom>
          <a:noFill/>
        </p:spPr>
        <p:txBody>
          <a:bodyPr wrap="square" rtlCol="0">
            <a:spAutoFit/>
          </a:bodyPr>
          <a:lstStyle/>
          <a:p>
            <a:r>
              <a:rPr lang="zh-CN" altLang="en-US" dirty="0" smtClean="0"/>
              <a:t>电源</a:t>
            </a:r>
            <a:endParaRPr lang="zh-CN" altLang="en-US" dirty="0"/>
          </a:p>
        </p:txBody>
      </p:sp>
    </p:spTree>
    <p:extLst>
      <p:ext uri="{BB962C8B-B14F-4D97-AF65-F5344CB8AC3E}">
        <p14:creationId xmlns:p14="http://schemas.microsoft.com/office/powerpoint/2010/main" val="788382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alpha</a:t>
            </a:r>
            <a:r>
              <a:rPr lang="zh-CN" altLang="en-US" dirty="0" smtClean="0"/>
              <a:t>粒子</a:t>
            </a:r>
            <a:r>
              <a:rPr lang="zh-CN" altLang="en-US" dirty="0"/>
              <a:t>探测</a:t>
            </a:r>
          </a:p>
        </p:txBody>
      </p:sp>
      <p:sp>
        <p:nvSpPr>
          <p:cNvPr id="3" name="内容占位符 2"/>
          <p:cNvSpPr>
            <a:spLocks noGrp="1"/>
          </p:cNvSpPr>
          <p:nvPr>
            <p:ph idx="1"/>
          </p:nvPr>
        </p:nvSpPr>
        <p:spPr/>
        <p:txBody>
          <a:bodyPr>
            <a:normAutofit/>
          </a:bodyPr>
          <a:lstStyle/>
          <a:p>
            <a:r>
              <a:rPr lang="zh-CN" altLang="en-US" sz="2000" dirty="0" smtClean="0"/>
              <a:t>测试时，分别采集</a:t>
            </a:r>
            <a:r>
              <a:rPr lang="en-US" altLang="zh-CN" sz="2000" dirty="0" smtClean="0"/>
              <a:t>Am241 alpha</a:t>
            </a:r>
            <a:r>
              <a:rPr lang="zh-CN" altLang="en-US" sz="2000" dirty="0" smtClean="0"/>
              <a:t>源数据和本底数据，其中</a:t>
            </a:r>
            <a:r>
              <a:rPr lang="en-US" altLang="zh-CN" sz="2000" dirty="0" smtClean="0"/>
              <a:t>alpha</a:t>
            </a:r>
            <a:r>
              <a:rPr lang="zh-CN" altLang="en-US" sz="2000" dirty="0" smtClean="0"/>
              <a:t>源数据采集时间</a:t>
            </a:r>
            <a:r>
              <a:rPr lang="en-US" altLang="zh-CN" sz="2000" dirty="0" smtClean="0"/>
              <a:t>2min</a:t>
            </a:r>
            <a:r>
              <a:rPr lang="zh-CN" altLang="en-US" sz="2000" dirty="0" smtClean="0"/>
              <a:t>，</a:t>
            </a:r>
            <a:r>
              <a:rPr lang="zh-CN" altLang="en-US" sz="2000" dirty="0" smtClean="0"/>
              <a:t>采集到事例数</a:t>
            </a:r>
            <a:r>
              <a:rPr lang="en-US" altLang="zh-CN" sz="2000" dirty="0" smtClean="0"/>
              <a:t>34005</a:t>
            </a:r>
            <a:r>
              <a:rPr lang="zh-CN" altLang="en-US" sz="2000" dirty="0" smtClean="0"/>
              <a:t>个，</a:t>
            </a:r>
            <a:r>
              <a:rPr lang="zh-CN" altLang="en-US" sz="2000" dirty="0" smtClean="0"/>
              <a:t>本底数据采集</a:t>
            </a:r>
            <a:r>
              <a:rPr lang="en-US" altLang="zh-CN" sz="2000" dirty="0" smtClean="0"/>
              <a:t>24h</a:t>
            </a:r>
            <a:r>
              <a:rPr lang="zh-CN" altLang="en-US" sz="2000" dirty="0" smtClean="0"/>
              <a:t>，</a:t>
            </a:r>
            <a:r>
              <a:rPr lang="zh-CN" altLang="en-US" sz="2000" dirty="0" smtClean="0"/>
              <a:t>采集到事例数</a:t>
            </a:r>
            <a:r>
              <a:rPr lang="en-US" altLang="zh-CN" sz="2000" dirty="0" smtClean="0"/>
              <a:t>925</a:t>
            </a:r>
            <a:r>
              <a:rPr lang="zh-CN" altLang="en-US" sz="2000" dirty="0" smtClean="0"/>
              <a:t>个</a:t>
            </a:r>
            <a:endParaRPr lang="en-US" altLang="zh-CN" sz="2000" dirty="0" smtClean="0"/>
          </a:p>
          <a:p>
            <a:r>
              <a:rPr lang="zh-CN" altLang="en-US" sz="2000" dirty="0" smtClean="0"/>
              <a:t>得到的</a:t>
            </a:r>
            <a:r>
              <a:rPr lang="en-US" altLang="zh-CN" sz="2000" dirty="0" smtClean="0"/>
              <a:t>alpha</a:t>
            </a:r>
            <a:r>
              <a:rPr lang="zh-CN" altLang="en-US" sz="2000" dirty="0" smtClean="0"/>
              <a:t>事例能谱如左图所示，使用反朗道</a:t>
            </a:r>
            <a:r>
              <a:rPr lang="en-US" altLang="zh-CN" sz="2000" dirty="0" smtClean="0"/>
              <a:t>-</a:t>
            </a:r>
            <a:r>
              <a:rPr lang="zh-CN" altLang="en-US" sz="2000" dirty="0" smtClean="0"/>
              <a:t>高斯卷积函数进行拟合，得到能量分辨为</a:t>
            </a:r>
            <a:r>
              <a:rPr lang="en-US" altLang="zh-CN" sz="2000" dirty="0" smtClean="0"/>
              <a:t>10.4%</a:t>
            </a:r>
          </a:p>
          <a:p>
            <a:r>
              <a:rPr lang="zh-CN" altLang="en-US" sz="2000" dirty="0" smtClean="0"/>
              <a:t>重建出粒子入射位置的二维分布如右图</a:t>
            </a:r>
            <a:endParaRPr lang="en-US" altLang="zh-CN" sz="2000" dirty="0" smtClean="0"/>
          </a:p>
        </p:txBody>
      </p:sp>
      <p:pic>
        <p:nvPicPr>
          <p:cNvPr id="8" name="图片 7"/>
          <p:cNvPicPr>
            <a:picLocks noChangeAspect="1"/>
          </p:cNvPicPr>
          <p:nvPr/>
        </p:nvPicPr>
        <p:blipFill>
          <a:blip r:embed="rId3"/>
          <a:stretch>
            <a:fillRect/>
          </a:stretch>
        </p:blipFill>
        <p:spPr>
          <a:xfrm>
            <a:off x="1793966" y="3492137"/>
            <a:ext cx="4599748" cy="2971476"/>
          </a:xfrm>
          <a:prstGeom prst="rect">
            <a:avLst/>
          </a:prstGeom>
        </p:spPr>
      </p:pic>
      <p:pic>
        <p:nvPicPr>
          <p:cNvPr id="9" name="图片 8"/>
          <p:cNvPicPr>
            <a:picLocks noChangeAspect="1"/>
          </p:cNvPicPr>
          <p:nvPr/>
        </p:nvPicPr>
        <p:blipFill>
          <a:blip r:embed="rId4"/>
          <a:stretch>
            <a:fillRect/>
          </a:stretch>
        </p:blipFill>
        <p:spPr>
          <a:xfrm>
            <a:off x="7344047" y="3379260"/>
            <a:ext cx="3855442" cy="3084353"/>
          </a:xfrm>
          <a:prstGeom prst="rect">
            <a:avLst/>
          </a:prstGeom>
        </p:spPr>
      </p:pic>
    </p:spTree>
    <p:extLst>
      <p:ext uri="{BB962C8B-B14F-4D97-AF65-F5344CB8AC3E}">
        <p14:creationId xmlns:p14="http://schemas.microsoft.com/office/powerpoint/2010/main" val="1075785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位置分辨</a:t>
            </a:r>
            <a:endParaRPr lang="zh-CN" altLang="en-US" dirty="0"/>
          </a:p>
        </p:txBody>
      </p:sp>
      <p:pic>
        <p:nvPicPr>
          <p:cNvPr id="4" name="内容占位符 3"/>
          <p:cNvPicPr>
            <a:picLocks noGrp="1" noChangeAspect="1"/>
          </p:cNvPicPr>
          <p:nvPr>
            <p:ph idx="1"/>
          </p:nvPr>
        </p:nvPicPr>
        <p:blipFill>
          <a:blip r:embed="rId2"/>
          <a:stretch>
            <a:fillRect/>
          </a:stretch>
        </p:blipFill>
        <p:spPr>
          <a:xfrm>
            <a:off x="1285089" y="2839327"/>
            <a:ext cx="4331939" cy="3829600"/>
          </a:xfrm>
          <a:prstGeom prst="rect">
            <a:avLst/>
          </a:prstGeom>
        </p:spPr>
      </p:pic>
      <p:pic>
        <p:nvPicPr>
          <p:cNvPr id="5" name="图片 4"/>
          <p:cNvPicPr>
            <a:picLocks noChangeAspect="1"/>
          </p:cNvPicPr>
          <p:nvPr/>
        </p:nvPicPr>
        <p:blipFill>
          <a:blip r:embed="rId3"/>
          <a:stretch>
            <a:fillRect/>
          </a:stretch>
        </p:blipFill>
        <p:spPr>
          <a:xfrm>
            <a:off x="6165669" y="2950448"/>
            <a:ext cx="4335754" cy="3842109"/>
          </a:xfrm>
          <a:prstGeom prst="rect">
            <a:avLst/>
          </a:prstGeom>
        </p:spPr>
      </p:pic>
      <p:sp>
        <p:nvSpPr>
          <p:cNvPr id="6" name="文本框 5"/>
          <p:cNvSpPr txBox="1"/>
          <p:nvPr/>
        </p:nvSpPr>
        <p:spPr>
          <a:xfrm>
            <a:off x="7785462" y="171944"/>
            <a:ext cx="3335383"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使用</a:t>
            </a:r>
            <a:r>
              <a:rPr lang="en-US" altLang="zh-CN" dirty="0" smtClean="0"/>
              <a:t>Am241 alpha</a:t>
            </a:r>
            <a:r>
              <a:rPr lang="zh-CN" altLang="en-US" dirty="0" smtClean="0"/>
              <a:t>源测量</a:t>
            </a:r>
            <a:r>
              <a:rPr lang="en-US" altLang="zh-CN" dirty="0" smtClean="0"/>
              <a:t>TPC</a:t>
            </a:r>
            <a:r>
              <a:rPr lang="zh-CN" altLang="en-US" dirty="0" smtClean="0"/>
              <a:t>的位置分辨，方法为将</a:t>
            </a:r>
            <a:r>
              <a:rPr lang="en-US" altLang="zh-CN" dirty="0" smtClean="0"/>
              <a:t>TPC</a:t>
            </a:r>
            <a:r>
              <a:rPr lang="zh-CN" altLang="en-US" dirty="0" smtClean="0"/>
              <a:t>测量得到的粒子入射位置分别投影到</a:t>
            </a:r>
            <a:r>
              <a:rPr lang="en-US" altLang="zh-CN" dirty="0" smtClean="0"/>
              <a:t>X</a:t>
            </a:r>
            <a:r>
              <a:rPr lang="zh-CN" altLang="en-US" dirty="0" smtClean="0"/>
              <a:t>、</a:t>
            </a:r>
            <a:r>
              <a:rPr lang="en-US" altLang="zh-CN" dirty="0" smtClean="0"/>
              <a:t>Y</a:t>
            </a:r>
            <a:r>
              <a:rPr lang="zh-CN" altLang="en-US" dirty="0" smtClean="0"/>
              <a:t>方向，使用高斯函数对入射位置分布进行拟合，得到</a:t>
            </a:r>
            <a:r>
              <a:rPr lang="en-US" altLang="zh-CN" dirty="0" smtClean="0"/>
              <a:t>X</a:t>
            </a:r>
            <a:r>
              <a:rPr lang="zh-CN" altLang="en-US" dirty="0" smtClean="0"/>
              <a:t>、</a:t>
            </a:r>
            <a:r>
              <a:rPr lang="en-US" altLang="zh-CN" dirty="0" smtClean="0"/>
              <a:t>Y</a:t>
            </a:r>
            <a:r>
              <a:rPr lang="zh-CN" altLang="en-US" dirty="0" smtClean="0"/>
              <a:t>维的</a:t>
            </a:r>
            <a:r>
              <a:rPr lang="zh-CN" altLang="en-US" b="1" dirty="0" smtClean="0">
                <a:solidFill>
                  <a:srgbClr val="FF0000"/>
                </a:solidFill>
              </a:rPr>
              <a:t>位置分辨</a:t>
            </a:r>
            <a:r>
              <a:rPr lang="en-US" altLang="zh-CN" b="1" dirty="0" smtClean="0">
                <a:solidFill>
                  <a:srgbClr val="FF0000"/>
                </a:solidFill>
              </a:rPr>
              <a:t>=</a:t>
            </a:r>
            <a:r>
              <a:rPr lang="zh-CN" altLang="en-US" b="1" dirty="0" smtClean="0">
                <a:solidFill>
                  <a:srgbClr val="FF0000"/>
                </a:solidFill>
              </a:rPr>
              <a:t>拟合的标准差</a:t>
            </a:r>
            <a:r>
              <a:rPr lang="en-US" altLang="zh-CN" b="1" dirty="0" smtClean="0">
                <a:solidFill>
                  <a:srgbClr val="FF0000"/>
                </a:solidFill>
              </a:rPr>
              <a:t>*2.355</a:t>
            </a:r>
          </a:p>
          <a:p>
            <a:pPr marL="285750" indent="-285750">
              <a:buFont typeface="Arial" panose="020B0604020202020204" pitchFamily="34" charset="0"/>
              <a:buChar char="•"/>
            </a:pPr>
            <a:r>
              <a:rPr lang="en-US" altLang="zh-CN" dirty="0" smtClean="0"/>
              <a:t>X</a:t>
            </a:r>
            <a:r>
              <a:rPr lang="zh-CN" altLang="en-US" dirty="0" smtClean="0"/>
              <a:t>维位置分辨为</a:t>
            </a:r>
            <a:r>
              <a:rPr lang="en-US" altLang="zh-CN" dirty="0" smtClean="0"/>
              <a:t>4.14mm</a:t>
            </a:r>
            <a:r>
              <a:rPr lang="zh-CN" altLang="en-US" dirty="0" smtClean="0"/>
              <a:t>，</a:t>
            </a:r>
            <a:r>
              <a:rPr lang="en-US" altLang="zh-CN" dirty="0" smtClean="0"/>
              <a:t>Y</a:t>
            </a:r>
            <a:r>
              <a:rPr lang="zh-CN" altLang="en-US" dirty="0" smtClean="0"/>
              <a:t>维位置分辨为</a:t>
            </a:r>
            <a:r>
              <a:rPr lang="en-US" altLang="zh-CN" dirty="0" smtClean="0"/>
              <a:t>2.50mm</a:t>
            </a:r>
            <a:endParaRPr lang="zh-CN" altLang="en-US" dirty="0"/>
          </a:p>
        </p:txBody>
      </p:sp>
    </p:spTree>
    <p:extLst>
      <p:ext uri="{BB962C8B-B14F-4D97-AF65-F5344CB8AC3E}">
        <p14:creationId xmlns:p14="http://schemas.microsoft.com/office/powerpoint/2010/main" val="2291925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alpha</a:t>
            </a:r>
            <a:r>
              <a:rPr lang="zh-CN" altLang="en-US" dirty="0" smtClean="0"/>
              <a:t>粒子与其本底的区分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000" dirty="0" smtClean="0"/>
                  <a:t>使用似然比方法对</a:t>
                </a:r>
                <a:r>
                  <a:rPr lang="en-US" altLang="zh-CN" sz="2000" dirty="0" smtClean="0"/>
                  <a:t>alpha</a:t>
                </a:r>
                <a:r>
                  <a:rPr lang="zh-CN" altLang="en-US" sz="2000" dirty="0" smtClean="0"/>
                  <a:t>数据和本底数据进行区分，保留的本底</a:t>
                </a:r>
                <a:r>
                  <a:rPr lang="en-US" altLang="zh-CN" sz="2000" dirty="0" smtClean="0"/>
                  <a:t>alpha</a:t>
                </a:r>
                <a:r>
                  <a:rPr lang="zh-CN" altLang="en-US" sz="2000" dirty="0" smtClean="0"/>
                  <a:t>事例数为</a:t>
                </a:r>
                <a:r>
                  <a:rPr lang="en-US" altLang="zh-CN" sz="2000" dirty="0" smtClean="0"/>
                  <a:t>32345</a:t>
                </a:r>
                <a:r>
                  <a:rPr lang="zh-CN" altLang="en-US" sz="2000" dirty="0" smtClean="0"/>
                  <a:t>个，占比</a:t>
                </a:r>
                <a:r>
                  <a:rPr lang="en-US" altLang="zh-CN" sz="2000" dirty="0" smtClean="0"/>
                  <a:t>95.12%</a:t>
                </a:r>
                <a:r>
                  <a:rPr lang="zh-CN" altLang="en-US" sz="2000" dirty="0" smtClean="0"/>
                  <a:t>，保留的本底事例数为</a:t>
                </a:r>
                <a:r>
                  <a:rPr lang="en-US" altLang="zh-CN" sz="2000" dirty="0" smtClean="0"/>
                  <a:t>91</a:t>
                </a:r>
                <a:r>
                  <a:rPr lang="zh-CN" altLang="en-US" sz="2000" dirty="0" smtClean="0"/>
                  <a:t>个，探测器灵敏面积为</a:t>
                </a:r>
                <a:r>
                  <a:rPr lang="en-US" altLang="zh-CN" sz="2000" dirty="0" smtClean="0"/>
                  <a:t>12cm*12cm</a:t>
                </a:r>
                <a:r>
                  <a:rPr lang="zh-CN" altLang="en-US" sz="2000" dirty="0" smtClean="0"/>
                  <a:t>，因此对应单位面积内的本底计数率为</a:t>
                </a:r>
                <a14:m>
                  <m:oMath xmlns:m="http://schemas.openxmlformats.org/officeDocument/2006/math">
                    <m:r>
                      <a:rPr lang="en-US" altLang="zh-CN" sz="2000" b="0" i="1" smtClean="0">
                        <a:latin typeface="Cambria Math" panose="02040503050406030204" pitchFamily="18" charset="0"/>
                      </a:rPr>
                      <m:t>4.39</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10</m:t>
                        </m:r>
                      </m:e>
                      <m:sup>
                        <m:r>
                          <a:rPr lang="en-US" altLang="zh-CN" sz="2000" b="0" i="1" smtClean="0">
                            <a:latin typeface="Cambria Math" panose="02040503050406030204" pitchFamily="18" charset="0"/>
                            <a:ea typeface="Cambria Math" panose="02040503050406030204" pitchFamily="18" charset="0"/>
                          </a:rPr>
                          <m:t>−4</m:t>
                        </m:r>
                      </m:sup>
                    </m:sSup>
                    <m:r>
                      <a:rPr lang="en-US" altLang="zh-CN" sz="2000" b="0" i="1" smtClean="0">
                        <a:latin typeface="Cambria Math" panose="02040503050406030204" pitchFamily="18" charset="0"/>
                        <a:ea typeface="Cambria Math" panose="02040503050406030204" pitchFamily="18" charset="0"/>
                      </a:rPr>
                      <m:t>𝑐𝑝𝑚</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𝑐𝑚</m:t>
                        </m:r>
                      </m:e>
                      <m:sup>
                        <m:r>
                          <a:rPr lang="en-US" altLang="zh-CN" sz="2000" b="0" i="1" smtClean="0">
                            <a:latin typeface="Cambria Math" panose="02040503050406030204" pitchFamily="18" charset="0"/>
                            <a:ea typeface="Cambria Math" panose="02040503050406030204" pitchFamily="18" charset="0"/>
                          </a:rPr>
                          <m:t>2</m:t>
                        </m:r>
                      </m:sup>
                    </m:sSup>
                  </m:oMath>
                </a14:m>
                <a:endParaRPr lang="en-US" altLang="zh-CN" sz="2000" dirty="0" smtClean="0"/>
              </a:p>
              <a:p>
                <a:r>
                  <a:rPr lang="zh-CN" altLang="en-US" sz="2000" dirty="0"/>
                  <a:t>下图</a:t>
                </a:r>
                <a:r>
                  <a:rPr lang="zh-CN" altLang="en-US" sz="2000" dirty="0" smtClean="0"/>
                  <a:t>为区分后剩余的</a:t>
                </a:r>
                <a:r>
                  <a:rPr lang="en-US" altLang="zh-CN" sz="2000" dirty="0" smtClean="0"/>
                  <a:t>alpha</a:t>
                </a:r>
                <a:r>
                  <a:rPr lang="zh-CN" altLang="en-US" sz="2000" dirty="0" smtClean="0"/>
                  <a:t>事例与本底事例的入射位置分布</a:t>
                </a:r>
                <a:endParaRPr lang="zh-CN" altLang="en-US" sz="2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522" t="-1821"/>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2085356" y="3148766"/>
            <a:ext cx="3679718" cy="3520308"/>
          </a:xfrm>
          <a:prstGeom prst="rect">
            <a:avLst/>
          </a:prstGeom>
        </p:spPr>
      </p:pic>
      <p:pic>
        <p:nvPicPr>
          <p:cNvPr id="7" name="图片 6"/>
          <p:cNvPicPr>
            <a:picLocks noChangeAspect="1"/>
          </p:cNvPicPr>
          <p:nvPr/>
        </p:nvPicPr>
        <p:blipFill>
          <a:blip r:embed="rId5"/>
          <a:stretch>
            <a:fillRect/>
          </a:stretch>
        </p:blipFill>
        <p:spPr>
          <a:xfrm>
            <a:off x="6466200" y="3453546"/>
            <a:ext cx="3313525" cy="3215528"/>
          </a:xfrm>
          <a:prstGeom prst="rect">
            <a:avLst/>
          </a:prstGeom>
        </p:spPr>
      </p:pic>
    </p:spTree>
    <p:extLst>
      <p:ext uri="{BB962C8B-B14F-4D97-AF65-F5344CB8AC3E}">
        <p14:creationId xmlns:p14="http://schemas.microsoft.com/office/powerpoint/2010/main" val="3469787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beta</a:t>
            </a:r>
            <a:r>
              <a:rPr lang="zh-CN" altLang="en-US" dirty="0" smtClean="0"/>
              <a:t>粒子</a:t>
            </a:r>
            <a:r>
              <a:rPr lang="zh-CN" altLang="en-US" dirty="0"/>
              <a:t>探测</a:t>
            </a:r>
          </a:p>
        </p:txBody>
      </p:sp>
      <p:sp>
        <p:nvSpPr>
          <p:cNvPr id="3" name="内容占位符 2"/>
          <p:cNvSpPr>
            <a:spLocks noGrp="1"/>
          </p:cNvSpPr>
          <p:nvPr>
            <p:ph idx="1"/>
          </p:nvPr>
        </p:nvSpPr>
        <p:spPr/>
        <p:txBody>
          <a:bodyPr>
            <a:normAutofit/>
          </a:bodyPr>
          <a:lstStyle/>
          <a:p>
            <a:r>
              <a:rPr lang="zh-CN" altLang="en-US" sz="2000" dirty="0" smtClean="0"/>
              <a:t>测试时，分别采集</a:t>
            </a:r>
            <a:r>
              <a:rPr lang="en-US" altLang="zh-CN" sz="2000" dirty="0" smtClean="0"/>
              <a:t>Sr90 beta</a:t>
            </a:r>
            <a:r>
              <a:rPr lang="zh-CN" altLang="en-US" sz="2000" dirty="0" smtClean="0"/>
              <a:t>源数据和本底数据，其中</a:t>
            </a:r>
            <a:r>
              <a:rPr lang="en-US" altLang="zh-CN" sz="2000" dirty="0" smtClean="0"/>
              <a:t>beta</a:t>
            </a:r>
            <a:r>
              <a:rPr lang="zh-CN" altLang="en-US" sz="2000" dirty="0" smtClean="0"/>
              <a:t>源数据采集时间</a:t>
            </a:r>
            <a:r>
              <a:rPr lang="en-US" altLang="zh-CN" sz="2000" dirty="0" smtClean="0"/>
              <a:t>2min</a:t>
            </a:r>
            <a:r>
              <a:rPr lang="zh-CN" altLang="en-US" sz="2000" dirty="0" smtClean="0"/>
              <a:t>，</a:t>
            </a:r>
            <a:r>
              <a:rPr lang="zh-CN" altLang="en-US" sz="2000" dirty="0" smtClean="0"/>
              <a:t>本底数据采集</a:t>
            </a:r>
            <a:r>
              <a:rPr lang="en-US" altLang="zh-CN" sz="2000" dirty="0" smtClean="0"/>
              <a:t>30min</a:t>
            </a:r>
            <a:r>
              <a:rPr lang="zh-CN" altLang="en-US" sz="2000" dirty="0" smtClean="0"/>
              <a:t>，依据上方的反符合探测器是否有击中可以将本底数据分为符合本底数据和反符合本底数据</a:t>
            </a:r>
            <a:endParaRPr lang="en-US" altLang="zh-CN" sz="2000" dirty="0" smtClean="0"/>
          </a:p>
          <a:p>
            <a:r>
              <a:rPr lang="zh-CN" altLang="en-US" sz="2000" dirty="0"/>
              <a:t>下</a:t>
            </a:r>
            <a:r>
              <a:rPr lang="zh-CN" altLang="en-US" sz="2000" dirty="0" smtClean="0"/>
              <a:t>图展示了测量得到的</a:t>
            </a:r>
            <a:r>
              <a:rPr lang="en-US" altLang="zh-CN" sz="2000" dirty="0" smtClean="0"/>
              <a:t>beta</a:t>
            </a:r>
            <a:r>
              <a:rPr lang="zh-CN" altLang="en-US" sz="2000" dirty="0" smtClean="0"/>
              <a:t>能谱和入射位置分布</a:t>
            </a:r>
            <a:endParaRPr lang="en-US" altLang="zh-CN" sz="2000" dirty="0" smtClean="0"/>
          </a:p>
        </p:txBody>
      </p:sp>
      <p:pic>
        <p:nvPicPr>
          <p:cNvPr id="4" name="图片 3"/>
          <p:cNvPicPr>
            <a:picLocks noChangeAspect="1"/>
          </p:cNvPicPr>
          <p:nvPr/>
        </p:nvPicPr>
        <p:blipFill>
          <a:blip r:embed="rId3"/>
          <a:stretch>
            <a:fillRect/>
          </a:stretch>
        </p:blipFill>
        <p:spPr>
          <a:xfrm>
            <a:off x="1144642" y="3361507"/>
            <a:ext cx="3508901" cy="3246259"/>
          </a:xfrm>
          <a:prstGeom prst="rect">
            <a:avLst/>
          </a:prstGeom>
        </p:spPr>
      </p:pic>
      <p:pic>
        <p:nvPicPr>
          <p:cNvPr id="5" name="图片 4"/>
          <p:cNvPicPr>
            <a:picLocks noChangeAspect="1"/>
          </p:cNvPicPr>
          <p:nvPr/>
        </p:nvPicPr>
        <p:blipFill>
          <a:blip r:embed="rId4"/>
          <a:stretch>
            <a:fillRect/>
          </a:stretch>
        </p:blipFill>
        <p:spPr>
          <a:xfrm>
            <a:off x="5839102" y="3474720"/>
            <a:ext cx="3469436" cy="3221619"/>
          </a:xfrm>
          <a:prstGeom prst="rect">
            <a:avLst/>
          </a:prstGeom>
        </p:spPr>
      </p:pic>
    </p:spTree>
    <p:extLst>
      <p:ext uri="{BB962C8B-B14F-4D97-AF65-F5344CB8AC3E}">
        <p14:creationId xmlns:p14="http://schemas.microsoft.com/office/powerpoint/2010/main" val="419902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beta</a:t>
            </a:r>
            <a:r>
              <a:rPr lang="zh-CN" altLang="en-US" dirty="0" smtClean="0"/>
              <a:t>粒子与其本底的区分</a:t>
            </a:r>
            <a:endParaRPr lang="zh-CN" altLang="en-US" dirty="0"/>
          </a:p>
        </p:txBody>
      </p:sp>
      <p:sp>
        <p:nvSpPr>
          <p:cNvPr id="3" name="内容占位符 2"/>
          <p:cNvSpPr>
            <a:spLocks noGrp="1"/>
          </p:cNvSpPr>
          <p:nvPr>
            <p:ph idx="1"/>
          </p:nvPr>
        </p:nvSpPr>
        <p:spPr>
          <a:xfrm>
            <a:off x="838200" y="1825625"/>
            <a:ext cx="4082143" cy="4351338"/>
          </a:xfrm>
        </p:spPr>
        <p:txBody>
          <a:bodyPr>
            <a:normAutofit/>
          </a:bodyPr>
          <a:lstStyle/>
          <a:p>
            <a:r>
              <a:rPr lang="zh-CN" altLang="en-US" sz="1800" dirty="0" smtClean="0"/>
              <a:t>根据测试的到的</a:t>
            </a:r>
            <a:r>
              <a:rPr lang="en-US" altLang="zh-CN" sz="1800" dirty="0" smtClean="0"/>
              <a:t>beta</a:t>
            </a:r>
            <a:r>
              <a:rPr lang="zh-CN" altLang="en-US" sz="1800" dirty="0" smtClean="0"/>
              <a:t>数据和两种本底数据，可以使用似然比方法对</a:t>
            </a:r>
            <a:r>
              <a:rPr lang="en-US" altLang="zh-CN" sz="1800" dirty="0" smtClean="0"/>
              <a:t>beta</a:t>
            </a:r>
            <a:r>
              <a:rPr lang="zh-CN" altLang="en-US" sz="1800" dirty="0" smtClean="0"/>
              <a:t>数据和本底进行区分，</a:t>
            </a:r>
            <a:r>
              <a:rPr lang="zh-CN" altLang="en-US" sz="1800" dirty="0" smtClean="0"/>
              <a:t>流程如图</a:t>
            </a:r>
            <a:endParaRPr lang="en-US" altLang="zh-CN" sz="1800" dirty="0" smtClean="0"/>
          </a:p>
          <a:p>
            <a:endParaRPr lang="en-US" altLang="zh-CN" sz="1800" dirty="0" smtClean="0"/>
          </a:p>
        </p:txBody>
      </p:sp>
      <p:pic>
        <p:nvPicPr>
          <p:cNvPr id="4" name="图片 3"/>
          <p:cNvPicPr>
            <a:picLocks noChangeAspect="1"/>
          </p:cNvPicPr>
          <p:nvPr/>
        </p:nvPicPr>
        <p:blipFill>
          <a:blip r:embed="rId3"/>
          <a:stretch>
            <a:fillRect/>
          </a:stretch>
        </p:blipFill>
        <p:spPr>
          <a:xfrm>
            <a:off x="5405407" y="1817619"/>
            <a:ext cx="6420832" cy="4367349"/>
          </a:xfrm>
          <a:prstGeom prst="rect">
            <a:avLst/>
          </a:prstGeom>
        </p:spPr>
      </p:pic>
    </p:spTree>
    <p:extLst>
      <p:ext uri="{BB962C8B-B14F-4D97-AF65-F5344CB8AC3E}">
        <p14:creationId xmlns:p14="http://schemas.microsoft.com/office/powerpoint/2010/main" val="3080048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beta</a:t>
            </a:r>
            <a:r>
              <a:rPr lang="zh-CN" altLang="en-US" dirty="0" smtClean="0"/>
              <a:t>粒子与其本底的区分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825625"/>
                <a:ext cx="9882051" cy="4351338"/>
              </a:xfrm>
            </p:spPr>
            <p:txBody>
              <a:bodyPr>
                <a:normAutofit/>
              </a:bodyPr>
              <a:lstStyle/>
              <a:p>
                <a:r>
                  <a:rPr lang="zh-CN" altLang="en-US" sz="1800" dirty="0" smtClean="0"/>
                  <a:t>区分后剩余的</a:t>
                </a:r>
                <a:r>
                  <a:rPr lang="en-US" altLang="zh-CN" sz="1800" dirty="0" smtClean="0"/>
                  <a:t>beta</a:t>
                </a:r>
                <a:r>
                  <a:rPr lang="zh-CN" altLang="en-US" sz="1800" dirty="0" smtClean="0"/>
                  <a:t>事例和反符合本底事例的入射位置分布如图所示</a:t>
                </a:r>
                <a:endParaRPr lang="en-US" altLang="zh-CN" sz="1800" dirty="0" smtClean="0"/>
              </a:p>
              <a:p>
                <a:r>
                  <a:rPr lang="zh-CN" altLang="en-US" sz="1800" dirty="0" smtClean="0"/>
                  <a:t>区分结果表明可以在保留</a:t>
                </a:r>
                <a:r>
                  <a:rPr lang="en-US" altLang="zh-CN" sz="1800" dirty="0" smtClean="0"/>
                  <a:t>55</a:t>
                </a:r>
                <a:r>
                  <a:rPr lang="en-US" altLang="zh-CN" sz="1800" dirty="0" smtClean="0"/>
                  <a:t>.6</a:t>
                </a:r>
                <a:r>
                  <a:rPr lang="en-US" altLang="zh-CN" sz="1800" dirty="0" smtClean="0"/>
                  <a:t>%</a:t>
                </a:r>
                <a:r>
                  <a:rPr lang="zh-CN" altLang="en-US" sz="1800" dirty="0" smtClean="0"/>
                  <a:t>的</a:t>
                </a:r>
                <a:r>
                  <a:rPr lang="en-US" altLang="zh-CN" sz="1800" dirty="0" smtClean="0"/>
                  <a:t>beta</a:t>
                </a:r>
                <a:r>
                  <a:rPr lang="zh-CN" altLang="en-US" sz="1800" dirty="0" smtClean="0"/>
                  <a:t>事例的条件下将本底计数率降低至</a:t>
                </a:r>
                <a14:m>
                  <m:oMath xmlns:m="http://schemas.openxmlformats.org/officeDocument/2006/math">
                    <m:r>
                      <a:rPr lang="en-US" altLang="zh-CN" sz="1800" b="0" i="1" smtClean="0">
                        <a:latin typeface="Cambria Math" panose="02040503050406030204" pitchFamily="18" charset="0"/>
                      </a:rPr>
                      <m:t>0.132</m:t>
                    </m:r>
                    <m:r>
                      <a:rPr lang="en-US" altLang="zh-CN" sz="1800" b="0" i="1" smtClean="0">
                        <a:latin typeface="Cambria Math" panose="02040503050406030204" pitchFamily="18" charset="0"/>
                        <a:ea typeface="Cambria Math" panose="02040503050406030204" pitchFamily="18" charset="0"/>
                      </a:rPr>
                      <m:t>𝑐𝑝𝑚</m:t>
                    </m:r>
                    <m:r>
                      <a:rPr lang="en-US" altLang="zh-CN" sz="1800" b="0" i="1" smtClean="0">
                        <a:latin typeface="Cambria Math" panose="02040503050406030204" pitchFamily="18" charset="0"/>
                        <a:ea typeface="Cambria Math" panose="02040503050406030204" pitchFamily="18" charset="0"/>
                      </a:rPr>
                      <m:t>/</m:t>
                    </m:r>
                    <m:sSup>
                      <m:sSupPr>
                        <m:ctrlPr>
                          <a:rPr lang="en-US" altLang="zh-CN" sz="1800" b="0" i="1" smtClean="0">
                            <a:latin typeface="Cambria Math" panose="02040503050406030204" pitchFamily="18" charset="0"/>
                            <a:ea typeface="Cambria Math" panose="02040503050406030204" pitchFamily="18" charset="0"/>
                          </a:rPr>
                        </m:ctrlPr>
                      </m:sSupPr>
                      <m:e>
                        <m:r>
                          <a:rPr lang="en-US" altLang="zh-CN" sz="1800" b="0" i="1" smtClean="0">
                            <a:latin typeface="Cambria Math" panose="02040503050406030204" pitchFamily="18" charset="0"/>
                            <a:ea typeface="Cambria Math" panose="02040503050406030204" pitchFamily="18" charset="0"/>
                          </a:rPr>
                          <m:t>𝑐𝑚</m:t>
                        </m:r>
                      </m:e>
                      <m:sup>
                        <m:r>
                          <a:rPr lang="en-US" altLang="zh-CN" sz="1800" b="0" i="1" smtClean="0">
                            <a:latin typeface="Cambria Math" panose="02040503050406030204" pitchFamily="18" charset="0"/>
                            <a:ea typeface="Cambria Math" panose="02040503050406030204" pitchFamily="18" charset="0"/>
                          </a:rPr>
                          <m:t>2</m:t>
                        </m:r>
                      </m:sup>
                    </m:sSup>
                  </m:oMath>
                </a14:m>
                <a:endParaRPr lang="en-US" altLang="zh-CN" sz="1800"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1825625"/>
                <a:ext cx="9882051" cy="4351338"/>
              </a:xfrm>
              <a:blipFill rotWithShape="0">
                <a:blip r:embed="rId3"/>
                <a:stretch>
                  <a:fillRect l="-432" t="-1821"/>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69931" y="2753370"/>
            <a:ext cx="4347097" cy="4025089"/>
          </a:xfrm>
          <a:prstGeom prst="rect">
            <a:avLst/>
          </a:prstGeom>
        </p:spPr>
      </p:pic>
      <p:pic>
        <p:nvPicPr>
          <p:cNvPr id="6" name="图片 5"/>
          <p:cNvPicPr>
            <a:picLocks noChangeAspect="1"/>
          </p:cNvPicPr>
          <p:nvPr/>
        </p:nvPicPr>
        <p:blipFill>
          <a:blip r:embed="rId5"/>
          <a:stretch>
            <a:fillRect/>
          </a:stretch>
        </p:blipFill>
        <p:spPr>
          <a:xfrm>
            <a:off x="6276055" y="2850084"/>
            <a:ext cx="4130686" cy="3831663"/>
          </a:xfrm>
          <a:prstGeom prst="rect">
            <a:avLst/>
          </a:prstGeom>
        </p:spPr>
      </p:pic>
    </p:spTree>
    <p:extLst>
      <p:ext uri="{BB962C8B-B14F-4D97-AF65-F5344CB8AC3E}">
        <p14:creationId xmlns:p14="http://schemas.microsoft.com/office/powerpoint/2010/main" val="41909355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460</Words>
  <Application>Microsoft Office PowerPoint</Application>
  <PresentationFormat>宽屏</PresentationFormat>
  <Paragraphs>32</Paragraphs>
  <Slides>7</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宋体</vt:lpstr>
      <vt:lpstr>Arial</vt:lpstr>
      <vt:lpstr>Calibri</vt:lpstr>
      <vt:lpstr>Calibri Light</vt:lpstr>
      <vt:lpstr>Cambria Math</vt:lpstr>
      <vt:lpstr>Office 主题</vt:lpstr>
      <vt:lpstr>测试设置</vt:lpstr>
      <vt:lpstr>alpha粒子探测</vt:lpstr>
      <vt:lpstr>位置分辨</vt:lpstr>
      <vt:lpstr>alpha粒子与其本底的区分</vt:lpstr>
      <vt:lpstr>beta粒子探测</vt:lpstr>
      <vt:lpstr>beta粒子与其本底的区分</vt:lpstr>
      <vt:lpstr>beta粒子与其本底的区分</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14</cp:revision>
  <dcterms:created xsi:type="dcterms:W3CDTF">2023-05-19T08:02:26Z</dcterms:created>
  <dcterms:modified xsi:type="dcterms:W3CDTF">2023-05-19T10:15:05Z</dcterms:modified>
</cp:coreProperties>
</file>